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69" r:id="rId18"/>
  </p:sldIdLst>
  <p:sldSz cx="9144000" cy="5143500" type="screen16x9"/>
  <p:notesSz cx="6858000" cy="9144000"/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681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872" y="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8" d="100"/>
        <a:sy n="198" d="100"/>
      </p:scale>
      <p:origin x="0" y="0"/>
    </p:cViewPr>
  </p:sorterViewPr>
  <p:notesViewPr>
    <p:cSldViewPr snapToGrid="0" snapToObjects="1" showGuides="1">
      <p:cViewPr varScale="1">
        <p:scale>
          <a:sx n="157" d="100"/>
          <a:sy n="157" d="100"/>
        </p:scale>
        <p:origin x="523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BF6860C-D9E1-0E43-BD5B-A88943D986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2EEF2C6-D0E7-5147-A633-E4995EA5C3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83644-23C7-5E41-8E7C-E1F860ABFD6B}" type="datetimeFigureOut">
              <a:rPr lang="sv-SE" smtClean="0"/>
              <a:t>2023-02-02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24F16E-16AB-2E4D-90F4-9B89461ACA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E6A9566-421D-F640-9EF9-5871BF7E29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86FD3-8EB4-5246-AECA-2F73DEAF17A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309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6E370-FBCD-BD4F-B7EA-895AD44CA849}" type="datetimeFigureOut">
              <a:rPr lang="sv-SE" smtClean="0"/>
              <a:t>2023-02-02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0D094-F95C-3740-A37B-17005D23A5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14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5437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408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99636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5841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31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18941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1416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8886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60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8924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621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831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745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0129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673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2282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0D094-F95C-3740-A37B-17005D23A53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956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d 22">
            <a:extLst>
              <a:ext uri="{FF2B5EF4-FFF2-40B4-BE49-F238E27FC236}">
                <a16:creationId xmlns:a16="http://schemas.microsoft.com/office/drawing/2014/main" id="{E5A504C0-428A-1044-84F4-9D22B7BB03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/>
          <a:stretch/>
        </p:blipFill>
        <p:spPr>
          <a:xfrm>
            <a:off x="-1" y="0"/>
            <a:ext cx="9144001" cy="5143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764000"/>
            <a:ext cx="6858000" cy="1479943"/>
          </a:xfrm>
        </p:spPr>
        <p:txBody>
          <a:bodyPr anchor="ctr" anchorCtr="0">
            <a:noAutofit/>
          </a:bodyPr>
          <a:lstStyle>
            <a:lvl1pPr algn="ctr">
              <a:lnSpc>
                <a:spcPts val="5760"/>
              </a:lnSpc>
              <a:defRPr sz="4800" b="1" i="0">
                <a:solidFill>
                  <a:srgbClr val="6928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Här skriver du din</a:t>
            </a:r>
            <a:br>
              <a:rPr lang="sv-SE" dirty="0"/>
            </a:br>
            <a:r>
              <a:rPr lang="sv-SE" dirty="0"/>
              <a:t>tvåradiga rubrik</a:t>
            </a:r>
            <a:endParaRPr lang="en-US" dirty="0"/>
          </a:p>
        </p:txBody>
      </p:sp>
      <p:pic>
        <p:nvPicPr>
          <p:cNvPr id="18" name="Bild 17">
            <a:extLst>
              <a:ext uri="{FF2B5EF4-FFF2-40B4-BE49-F238E27FC236}">
                <a16:creationId xmlns:a16="http://schemas.microsoft.com/office/drawing/2014/main" id="{72582392-19E9-3A45-A6C1-290842073D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9371" y="4572000"/>
            <a:ext cx="1785258" cy="35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44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16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4915350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och</a:t>
            </a:r>
            <a:br>
              <a:rPr lang="sv-SE" dirty="0"/>
            </a:br>
            <a:r>
              <a:rPr lang="sv-SE" dirty="0"/>
              <a:t>diagram till höger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92000"/>
            <a:ext cx="4915350" cy="2838055"/>
          </a:xfrm>
        </p:spPr>
        <p:txBody>
          <a:bodyPr lIns="0"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581800F1-247E-0C41-A2DC-FBC77FA5240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829300" y="468313"/>
            <a:ext cx="2944813" cy="4062412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cxnSp>
        <p:nvCxnSpPr>
          <p:cNvPr id="13" name="Rak 12">
            <a:extLst>
              <a:ext uri="{FF2B5EF4-FFF2-40B4-BE49-F238E27FC236}">
                <a16:creationId xmlns:a16="http://schemas.microsoft.com/office/drawing/2014/main" id="{1EA60F9A-E310-D449-9EC2-F04A56332A82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ruta 15">
            <a:extLst>
              <a:ext uri="{FF2B5EF4-FFF2-40B4-BE49-F238E27FC236}">
                <a16:creationId xmlns:a16="http://schemas.microsoft.com/office/drawing/2014/main" id="{54F084D9-DE28-4742-8AB3-33BA2D53264F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Rak 16">
            <a:extLst>
              <a:ext uri="{FF2B5EF4-FFF2-40B4-BE49-F238E27FC236}">
                <a16:creationId xmlns:a16="http://schemas.microsoft.com/office/drawing/2014/main" id="{B44186E4-3605-244A-80D0-A90E093C1EF2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 8">
            <a:extLst>
              <a:ext uri="{FF2B5EF4-FFF2-40B4-BE49-F238E27FC236}">
                <a16:creationId xmlns:a16="http://schemas.microsoft.com/office/drawing/2014/main" id="{EAD3BF5C-594B-8A47-84B7-4EEA62DEB6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0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AD6EE2D-E686-AC42-AFD5-BC84608F62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75138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cxnSp>
        <p:nvCxnSpPr>
          <p:cNvPr id="13" name="Rak 12">
            <a:extLst>
              <a:ext uri="{FF2B5EF4-FFF2-40B4-BE49-F238E27FC236}">
                <a16:creationId xmlns:a16="http://schemas.microsoft.com/office/drawing/2014/main" id="{7BA7270F-CCEE-3D4D-89F4-B38712D6F5A7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80CF881C-E302-F34F-9C36-9C007FEBE064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Rak 15">
            <a:extLst>
              <a:ext uri="{FF2B5EF4-FFF2-40B4-BE49-F238E27FC236}">
                <a16:creationId xmlns:a16="http://schemas.microsoft.com/office/drawing/2014/main" id="{DD06647E-2A06-9D4A-8B3F-F379238BDF44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d 6">
            <a:extLst>
              <a:ext uri="{FF2B5EF4-FFF2-40B4-BE49-F238E27FC236}">
                <a16:creationId xmlns:a16="http://schemas.microsoft.com/office/drawing/2014/main" id="{B1C7DD35-8ECB-A74E-95B0-F3E143074C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616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webb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>
            <a:extLst>
              <a:ext uri="{FF2B5EF4-FFF2-40B4-BE49-F238E27FC236}">
                <a16:creationId xmlns:a16="http://schemas.microsoft.com/office/drawing/2014/main" id="{05409978-B5DC-7D41-BD5B-1679928C6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 b="7603"/>
          <a:stretch/>
        </p:blipFill>
        <p:spPr>
          <a:xfrm>
            <a:off x="-1" y="1"/>
            <a:ext cx="9144001" cy="4752000"/>
          </a:xfrm>
          <a:prstGeom prst="rect">
            <a:avLst/>
          </a:prstGeom>
        </p:spPr>
      </p:pic>
      <p:cxnSp>
        <p:nvCxnSpPr>
          <p:cNvPr id="11" name="Rak 10">
            <a:extLst>
              <a:ext uri="{FF2B5EF4-FFF2-40B4-BE49-F238E27FC236}">
                <a16:creationId xmlns:a16="http://schemas.microsoft.com/office/drawing/2014/main" id="{CDC99A88-AC7F-7646-A5BC-14E7D31DF4EF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12">
            <a:extLst>
              <a:ext uri="{FF2B5EF4-FFF2-40B4-BE49-F238E27FC236}">
                <a16:creationId xmlns:a16="http://schemas.microsoft.com/office/drawing/2014/main" id="{7A827882-FBCE-E440-9ACB-D46F0BF6BF79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A09B1117-7E5F-5749-8D6E-FCF82E5CA2C7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7">
            <a:extLst>
              <a:ext uri="{FF2B5EF4-FFF2-40B4-BE49-F238E27FC236}">
                <a16:creationId xmlns:a16="http://schemas.microsoft.com/office/drawing/2014/main" id="{69FBE1AE-859E-9941-8E96-AC1106DB63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D8C609E1-28B2-034A-A38F-57D6FF6EC2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50749" y="2083182"/>
            <a:ext cx="4842503" cy="567794"/>
          </a:xfrm>
          <a:prstGeom prst="roundRect">
            <a:avLst>
              <a:gd name="adj" fmla="val 33829"/>
            </a:avLst>
          </a:prstGeom>
          <a:solidFill>
            <a:schemeClr val="accent1"/>
          </a:solidFill>
        </p:spPr>
        <p:txBody>
          <a:bodyPr wrap="none" lIns="180000" tIns="125999" rIns="180000" bIns="61200" anchor="ctr" anchorCtr="0">
            <a:spAutoFit/>
          </a:bodyPr>
          <a:lstStyle>
            <a:lvl1pPr marL="0" indent="0" algn="ctr">
              <a:spcBef>
                <a:spcPts val="600"/>
              </a:spcBef>
              <a:buNone/>
              <a:defRPr sz="2600" b="1" spc="20" baseline="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larportalen.skolverket.se</a:t>
            </a:r>
            <a:r>
              <a:rPr lang="sv-SE"/>
              <a:t>  &gt;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0819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cka till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>
            <a:extLst>
              <a:ext uri="{FF2B5EF4-FFF2-40B4-BE49-F238E27FC236}">
                <a16:creationId xmlns:a16="http://schemas.microsoft.com/office/drawing/2014/main" id="{05409978-B5DC-7D41-BD5B-1679928C6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 b="7603"/>
          <a:stretch/>
        </p:blipFill>
        <p:spPr>
          <a:xfrm>
            <a:off x="-1" y="1"/>
            <a:ext cx="9144001" cy="4752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F66BA5A-D573-4D43-B894-E3EB4F4F67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9081" y="2087217"/>
            <a:ext cx="3945835" cy="675861"/>
          </a:xfrm>
        </p:spPr>
        <p:txBody>
          <a:bodyPr tIns="36000" anchor="ctr" anchorCtr="0">
            <a:noAutofit/>
          </a:bodyPr>
          <a:lstStyle>
            <a:lvl1pPr algn="ctr">
              <a:lnSpc>
                <a:spcPts val="5760"/>
              </a:lnSpc>
              <a:defRPr sz="4800" b="1" i="0">
                <a:solidFill>
                  <a:srgbClr val="6928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Lycka till!</a:t>
            </a:r>
            <a:endParaRPr lang="en-US" dirty="0"/>
          </a:p>
        </p:txBody>
      </p:sp>
      <p:cxnSp>
        <p:nvCxnSpPr>
          <p:cNvPr id="11" name="Rak 10">
            <a:extLst>
              <a:ext uri="{FF2B5EF4-FFF2-40B4-BE49-F238E27FC236}">
                <a16:creationId xmlns:a16="http://schemas.microsoft.com/office/drawing/2014/main" id="{CCD9F12B-CBE0-8945-B16D-93FB20135CF7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12">
            <a:extLst>
              <a:ext uri="{FF2B5EF4-FFF2-40B4-BE49-F238E27FC236}">
                <a16:creationId xmlns:a16="http://schemas.microsoft.com/office/drawing/2014/main" id="{4A298216-13FC-284B-B207-A3B57D120057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Rak 13">
            <a:extLst>
              <a:ext uri="{FF2B5EF4-FFF2-40B4-BE49-F238E27FC236}">
                <a16:creationId xmlns:a16="http://schemas.microsoft.com/office/drawing/2014/main" id="{1BA8CEB2-6F7C-334C-B67F-DE1599119E0C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7">
            <a:extLst>
              <a:ext uri="{FF2B5EF4-FFF2-40B4-BE49-F238E27FC236}">
                <a16:creationId xmlns:a16="http://schemas.microsoft.com/office/drawing/2014/main" id="{E9C743CF-A3D3-C54A-B29F-C00BCDF506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563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791082-3D1D-2F4B-A02B-091FA1C51473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92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 3">
            <a:extLst>
              <a:ext uri="{FF2B5EF4-FFF2-40B4-BE49-F238E27FC236}">
                <a16:creationId xmlns:a16="http://schemas.microsoft.com/office/drawing/2014/main" id="{5B18B57D-5701-364F-98ED-9299F9735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1998" y="2160000"/>
            <a:ext cx="45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234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logotyp och ur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887B098C-A568-B741-BD2B-631619CF8B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 b="7603"/>
          <a:stretch/>
        </p:blipFill>
        <p:spPr>
          <a:xfrm>
            <a:off x="-1" y="1"/>
            <a:ext cx="9144001" cy="4752000"/>
          </a:xfrm>
          <a:prstGeom prst="rect">
            <a:avLst/>
          </a:prstGeom>
        </p:spPr>
      </p:pic>
      <p:pic>
        <p:nvPicPr>
          <p:cNvPr id="6" name="Bild 5">
            <a:extLst>
              <a:ext uri="{FF2B5EF4-FFF2-40B4-BE49-F238E27FC236}">
                <a16:creationId xmlns:a16="http://schemas.microsoft.com/office/drawing/2014/main" id="{ED923373-E272-2A4D-B024-C0A6FBF28F1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22000" y="2034105"/>
            <a:ext cx="4500000" cy="900000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D5B01659-973C-C343-92C1-E1FC6809AE88}"/>
              </a:ext>
            </a:extLst>
          </p:cNvPr>
          <p:cNvSpPr/>
          <p:nvPr userDrawn="1"/>
        </p:nvSpPr>
        <p:spPr>
          <a:xfrm>
            <a:off x="0" y="4752001"/>
            <a:ext cx="9144000" cy="391499"/>
          </a:xfrm>
          <a:prstGeom prst="rect">
            <a:avLst/>
          </a:prstGeom>
          <a:solidFill>
            <a:srgbClr val="692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A7749A0-8A76-124A-BECC-BB715812F8F7}"/>
              </a:ext>
            </a:extLst>
          </p:cNvPr>
          <p:cNvSpPr txBox="1"/>
          <p:nvPr userDrawn="1"/>
        </p:nvSpPr>
        <p:spPr>
          <a:xfrm>
            <a:off x="3493601" y="4786196"/>
            <a:ext cx="21915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www.skolverket.se</a:t>
            </a:r>
          </a:p>
        </p:txBody>
      </p:sp>
    </p:spTree>
    <p:extLst>
      <p:ext uri="{BB962C8B-B14F-4D97-AF65-F5344CB8AC3E}">
        <p14:creationId xmlns:p14="http://schemas.microsoft.com/office/powerpoint/2010/main" val="614783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>
            <a:extLst>
              <a:ext uri="{FF2B5EF4-FFF2-40B4-BE49-F238E27FC236}">
                <a16:creationId xmlns:a16="http://schemas.microsoft.com/office/drawing/2014/main" id="{05409978-B5DC-7D41-BD5B-1679928C6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 b="7603"/>
          <a:stretch/>
        </p:blipFill>
        <p:spPr>
          <a:xfrm>
            <a:off x="-1" y="1"/>
            <a:ext cx="9144001" cy="4752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4FFDDAD-3400-C84D-B888-D26B476624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2000" y="1685139"/>
            <a:ext cx="5760000" cy="1413822"/>
          </a:xfrm>
          <a:solidFill>
            <a:schemeClr val="bg1"/>
          </a:solidFill>
        </p:spPr>
        <p:txBody>
          <a:bodyPr vert="horz" lIns="360000" tIns="360000" rIns="360000" bIns="360000" anchor="ctr" anchorCtr="0">
            <a:spAutoFit/>
          </a:bodyPr>
          <a:lstStyle>
            <a:lvl1pPr algn="ctr">
              <a:lnSpc>
                <a:spcPts val="2800"/>
              </a:lnSpc>
              <a:defRPr sz="2000" b="1" i="0">
                <a:solidFill>
                  <a:srgbClr val="6928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Plats för en kortare text, exempelvis en ingress eller en kortare faktatext.</a:t>
            </a:r>
            <a:endParaRPr lang="en-US" dirty="0"/>
          </a:p>
        </p:txBody>
      </p:sp>
      <p:cxnSp>
        <p:nvCxnSpPr>
          <p:cNvPr id="7" name="Rak 6">
            <a:extLst>
              <a:ext uri="{FF2B5EF4-FFF2-40B4-BE49-F238E27FC236}">
                <a16:creationId xmlns:a16="http://schemas.microsoft.com/office/drawing/2014/main" id="{03F61561-DEAD-4348-902F-BC0BDB4F2F44}"/>
              </a:ext>
            </a:extLst>
          </p:cNvPr>
          <p:cNvCxnSpPr/>
          <p:nvPr userDrawn="1"/>
        </p:nvCxnSpPr>
        <p:spPr>
          <a:xfrm>
            <a:off x="0" y="475200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ruta 23">
            <a:extLst>
              <a:ext uri="{FF2B5EF4-FFF2-40B4-BE49-F238E27FC236}">
                <a16:creationId xmlns:a16="http://schemas.microsoft.com/office/drawing/2014/main" id="{C6B10D6D-BAE4-F142-AFCB-C4CD7AC63DA4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Rak 24">
            <a:extLst>
              <a:ext uri="{FF2B5EF4-FFF2-40B4-BE49-F238E27FC236}">
                <a16:creationId xmlns:a16="http://schemas.microsoft.com/office/drawing/2014/main" id="{D7C7A2B9-218D-E54B-87DD-476BF2D267FC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 10">
            <a:extLst>
              <a:ext uri="{FF2B5EF4-FFF2-40B4-BE49-F238E27FC236}">
                <a16:creationId xmlns:a16="http://schemas.microsoft.com/office/drawing/2014/main" id="{B6DFB464-5F58-8446-976B-4746592812A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145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korativ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>
            <a:extLst>
              <a:ext uri="{FF2B5EF4-FFF2-40B4-BE49-F238E27FC236}">
                <a16:creationId xmlns:a16="http://schemas.microsoft.com/office/drawing/2014/main" id="{C01091D3-4D60-EB46-97FE-65D73D14CF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37" b="7603"/>
          <a:stretch/>
        </p:blipFill>
        <p:spPr>
          <a:xfrm>
            <a:off x="-1" y="0"/>
            <a:ext cx="9144001" cy="4752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4FFDDAD-3400-C84D-B888-D26B476624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5999" y="1644900"/>
            <a:ext cx="4572000" cy="1512000"/>
          </a:xfrm>
          <a:solidFill>
            <a:schemeClr val="bg1"/>
          </a:solidFill>
        </p:spPr>
        <p:txBody>
          <a:bodyPr vert="horz" wrap="square" lIns="144000" tIns="360000" rIns="144000" bIns="360000" anchor="ctr" anchorCtr="0">
            <a:spAutoFit/>
          </a:bodyPr>
          <a:lstStyle>
            <a:lvl1pPr algn="ctr">
              <a:lnSpc>
                <a:spcPts val="3000"/>
              </a:lnSpc>
              <a:defRPr sz="2500" b="1" i="0">
                <a:solidFill>
                  <a:srgbClr val="6928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En dekorativ sida med plats</a:t>
            </a:r>
            <a:br>
              <a:rPr lang="sv-SE" dirty="0"/>
            </a:br>
            <a:r>
              <a:rPr lang="sv-SE" dirty="0"/>
              <a:t>för frågeställning.</a:t>
            </a:r>
            <a:endParaRPr lang="en-US" dirty="0"/>
          </a:p>
        </p:txBody>
      </p:sp>
      <p:cxnSp>
        <p:nvCxnSpPr>
          <p:cNvPr id="7" name="Rak 6">
            <a:extLst>
              <a:ext uri="{FF2B5EF4-FFF2-40B4-BE49-F238E27FC236}">
                <a16:creationId xmlns:a16="http://schemas.microsoft.com/office/drawing/2014/main" id="{03F61561-DEAD-4348-902F-BC0BDB4F2F44}"/>
              </a:ext>
            </a:extLst>
          </p:cNvPr>
          <p:cNvCxnSpPr/>
          <p:nvPr userDrawn="1"/>
        </p:nvCxnSpPr>
        <p:spPr>
          <a:xfrm>
            <a:off x="0" y="475200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ruta 23">
            <a:extLst>
              <a:ext uri="{FF2B5EF4-FFF2-40B4-BE49-F238E27FC236}">
                <a16:creationId xmlns:a16="http://schemas.microsoft.com/office/drawing/2014/main" id="{C6B10D6D-BAE4-F142-AFCB-C4CD7AC63DA4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Rak 24">
            <a:extLst>
              <a:ext uri="{FF2B5EF4-FFF2-40B4-BE49-F238E27FC236}">
                <a16:creationId xmlns:a16="http://schemas.microsoft.com/office/drawing/2014/main" id="{D7C7A2B9-218D-E54B-87DD-476BF2D267FC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A49CAD3-2D5E-0D4E-B610-A3F2DC9EA2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54513" y="1425575"/>
            <a:ext cx="461962" cy="461963"/>
          </a:xfrm>
        </p:spPr>
        <p:txBody>
          <a:bodyPr>
            <a:normAutofit/>
          </a:bodyPr>
          <a:lstStyle>
            <a:lvl1pPr marL="0" indent="0">
              <a:lnSpc>
                <a:spcPts val="600"/>
              </a:lnSpc>
              <a:defRPr sz="400"/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828CA38C-FCEA-0F45-B156-CC0AFEDA81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039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foto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0" y="468000"/>
            <a:ext cx="4915350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och</a:t>
            </a:r>
            <a:br>
              <a:rPr lang="sv-SE" dirty="0"/>
            </a:br>
            <a:r>
              <a:rPr lang="sv-SE" dirty="0"/>
              <a:t>bild till vänster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0" y="1692000"/>
            <a:ext cx="4915350" cy="2838055"/>
          </a:xfrm>
        </p:spPr>
        <p:txBody>
          <a:bodyPr lIns="0"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DEF4ED9D-7D2D-3F46-9F02-492AA0C13B54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433DC223-206A-7247-8EE2-3C8674410D77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9A229A1A-A7C2-9E41-90EE-8A016CFA8B87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-6724" y="-1"/>
            <a:ext cx="3238500" cy="4751991"/>
          </a:xfrm>
        </p:spPr>
        <p:txBody>
          <a:bodyPr/>
          <a:lstStyle>
            <a:lvl1pPr>
              <a:defRPr lang="sv-SE" smtClean="0">
                <a:effectLst/>
              </a:defRPr>
            </a:lvl1pPr>
          </a:lstStyle>
          <a:p>
            <a:r>
              <a:rPr lang="sv-SE" dirty="0">
                <a:effectLst/>
                <a:latin typeface="Source Sans Pro" panose="020B0503030403020204" pitchFamily="34" charset="0"/>
              </a:rPr>
              <a:t>Klicka på ikonen för att lägga till ett foto. Ytan är optimerad för ett foto i stående format. Foton i liggande format kommer att beskäras. Gör så här för att välja ett annat utsnitt av bilden: markera bilden och välj ”beskär” i menyn bildformat.</a:t>
            </a:r>
            <a:endParaRPr lang="sv-SE" dirty="0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0BE9FA47-14CF-B84B-9CA3-45E849DC23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  <p:cxnSp>
        <p:nvCxnSpPr>
          <p:cNvPr id="8" name="Rak 7">
            <a:extLst>
              <a:ext uri="{FF2B5EF4-FFF2-40B4-BE49-F238E27FC236}">
                <a16:creationId xmlns:a16="http://schemas.microsoft.com/office/drawing/2014/main" id="{00582FD6-4266-BC41-A25E-92DAF757DCE0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04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foto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4915350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och</a:t>
            </a:r>
            <a:br>
              <a:rPr lang="sv-SE" dirty="0"/>
            </a:br>
            <a:r>
              <a:rPr lang="sv-SE" dirty="0"/>
              <a:t>bild till höger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92000"/>
            <a:ext cx="4915350" cy="2838055"/>
          </a:xfrm>
        </p:spPr>
        <p:txBody>
          <a:bodyPr lIns="0"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9A229A1A-A7C2-9E41-90EE-8A016CFA8B8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902376" y="0"/>
            <a:ext cx="3238500" cy="475138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>
                <a:effectLst/>
                <a:latin typeface="Source Sans Pro" panose="020B0503030403020204" pitchFamily="34" charset="0"/>
              </a:rPr>
              <a:t>Klicka på ikonen för att lägga till ett foto. Ytan är optimerad för ett foto i stående format. Foton i liggande format kommer att beskäras. Gör så här för att välja ett annat utsnitt av bilden: markera bilden och välj ”beskär” i menyn bildformat.</a:t>
            </a:r>
            <a:endParaRPr lang="sv-SE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9C295E63-D0D6-E245-B555-22FA3C63CFA5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Rak 16">
            <a:extLst>
              <a:ext uri="{FF2B5EF4-FFF2-40B4-BE49-F238E27FC236}">
                <a16:creationId xmlns:a16="http://schemas.microsoft.com/office/drawing/2014/main" id="{7DE96F93-7419-0F48-A1C7-CD1C8994C400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 8">
            <a:extLst>
              <a:ext uri="{FF2B5EF4-FFF2-40B4-BE49-F238E27FC236}">
                <a16:creationId xmlns:a16="http://schemas.microsoft.com/office/drawing/2014/main" id="{F197DF41-ABBE-F449-AC20-426295DF8F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  <p:cxnSp>
        <p:nvCxnSpPr>
          <p:cNvPr id="13" name="Rak 12">
            <a:extLst>
              <a:ext uri="{FF2B5EF4-FFF2-40B4-BE49-F238E27FC236}">
                <a16:creationId xmlns:a16="http://schemas.microsoft.com/office/drawing/2014/main" id="{077633AE-470C-6347-89D8-B047CA5AE127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73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foto i liggand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8161988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och</a:t>
            </a:r>
            <a:br>
              <a:rPr lang="sv-SE" dirty="0"/>
            </a:br>
            <a:r>
              <a:rPr lang="sv-SE" dirty="0"/>
              <a:t>bild till höger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92000"/>
            <a:ext cx="3871342" cy="2838055"/>
          </a:xfrm>
        </p:spPr>
        <p:txBody>
          <a:bodyPr lIns="0"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9A229A1A-A7C2-9E41-90EE-8A016CFA8B8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6000" y="1699249"/>
            <a:ext cx="4428000" cy="305274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9C295E63-D0D6-E245-B555-22FA3C63CFA5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Rak 16">
            <a:extLst>
              <a:ext uri="{FF2B5EF4-FFF2-40B4-BE49-F238E27FC236}">
                <a16:creationId xmlns:a16="http://schemas.microsoft.com/office/drawing/2014/main" id="{7DE96F93-7419-0F48-A1C7-CD1C8994C400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 8">
            <a:extLst>
              <a:ext uri="{FF2B5EF4-FFF2-40B4-BE49-F238E27FC236}">
                <a16:creationId xmlns:a16="http://schemas.microsoft.com/office/drawing/2014/main" id="{F197DF41-ABBE-F449-AC20-426295DF8F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  <p:cxnSp>
        <p:nvCxnSpPr>
          <p:cNvPr id="13" name="Rak 12">
            <a:extLst>
              <a:ext uri="{FF2B5EF4-FFF2-40B4-BE49-F238E27FC236}">
                <a16:creationId xmlns:a16="http://schemas.microsoft.com/office/drawing/2014/main" id="{077633AE-470C-6347-89D8-B047CA5AE127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99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nehåll i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7909518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i två spalter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92000"/>
            <a:ext cx="7909518" cy="2838055"/>
          </a:xfrm>
        </p:spPr>
        <p:txBody>
          <a:bodyPr lIns="0" numCol="2" spcCol="43200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3" name="Rak 12">
            <a:extLst>
              <a:ext uri="{FF2B5EF4-FFF2-40B4-BE49-F238E27FC236}">
                <a16:creationId xmlns:a16="http://schemas.microsoft.com/office/drawing/2014/main" id="{94B301F5-5A61-4D46-AF70-0F529A180DED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081B4B6B-E6FD-B441-9B37-8E6853F3450B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Rak 15">
            <a:extLst>
              <a:ext uri="{FF2B5EF4-FFF2-40B4-BE49-F238E27FC236}">
                <a16:creationId xmlns:a16="http://schemas.microsoft.com/office/drawing/2014/main" id="{A5F0DAC9-B6DE-3A41-8F3D-135A7BD9D37E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7">
            <a:extLst>
              <a:ext uri="{FF2B5EF4-FFF2-40B4-BE49-F238E27FC236}">
                <a16:creationId xmlns:a16="http://schemas.microsoft.com/office/drawing/2014/main" id="{FDEAE040-6358-F940-AC0B-0DCC07663B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6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i en bred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7909518" cy="923772"/>
          </a:xfrm>
        </p:spPr>
        <p:txBody>
          <a:bodyPr wrap="square" lIns="0" anchor="t" anchorCtr="0">
            <a:noAutofit/>
          </a:bodyPr>
          <a:lstStyle/>
          <a:p>
            <a:r>
              <a:rPr lang="sv-SE" dirty="0"/>
              <a:t>Sida med text i en bred spalt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92000"/>
            <a:ext cx="7909518" cy="2838055"/>
          </a:xfrm>
        </p:spPr>
        <p:txBody>
          <a:bodyPr lIns="0" numCol="1" spcCol="432000">
            <a:noAutofit/>
          </a:bodyPr>
          <a:lstStyle>
            <a:lvl1pPr>
              <a:lnSpc>
                <a:spcPts val="2200"/>
              </a:lnSpc>
              <a:defRPr sz="1800"/>
            </a:lvl1pPr>
            <a:lvl2pPr>
              <a:lnSpc>
                <a:spcPts val="2200"/>
              </a:lnSpc>
              <a:defRPr sz="1800"/>
            </a:lvl2pPr>
            <a:lvl3pPr>
              <a:lnSpc>
                <a:spcPts val="2200"/>
              </a:lnSpc>
              <a:defRPr sz="1800"/>
            </a:lvl3pPr>
            <a:lvl4pPr>
              <a:lnSpc>
                <a:spcPts val="2200"/>
              </a:lnSpc>
              <a:defRPr sz="1800"/>
            </a:lvl4pPr>
            <a:lvl5pPr>
              <a:lnSpc>
                <a:spcPts val="2200"/>
              </a:lnSpc>
              <a:defRPr sz="1800" baseline="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3" name="Rak 12">
            <a:extLst>
              <a:ext uri="{FF2B5EF4-FFF2-40B4-BE49-F238E27FC236}">
                <a16:creationId xmlns:a16="http://schemas.microsoft.com/office/drawing/2014/main" id="{94B301F5-5A61-4D46-AF70-0F529A180DED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081B4B6B-E6FD-B441-9B37-8E6853F3450B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Rak 15">
            <a:extLst>
              <a:ext uri="{FF2B5EF4-FFF2-40B4-BE49-F238E27FC236}">
                <a16:creationId xmlns:a16="http://schemas.microsoft.com/office/drawing/2014/main" id="{A5F0DAC9-B6DE-3A41-8F3D-135A7BD9D37E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7">
            <a:extLst>
              <a:ext uri="{FF2B5EF4-FFF2-40B4-BE49-F238E27FC236}">
                <a16:creationId xmlns:a16="http://schemas.microsoft.com/office/drawing/2014/main" id="{5406414E-289E-3C45-9FA1-E67E461A95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8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1890" y="468000"/>
            <a:ext cx="7120219" cy="923772"/>
          </a:xfrm>
        </p:spPr>
        <p:txBody>
          <a:bodyPr wrap="square" lIns="0" anchor="t" anchorCtr="0">
            <a:noAutofit/>
          </a:bodyPr>
          <a:lstStyle>
            <a:lvl1pPr algn="ctr">
              <a:defRPr/>
            </a:lvl1pPr>
          </a:lstStyle>
          <a:p>
            <a:r>
              <a:rPr lang="sv-SE" dirty="0"/>
              <a:t>Sida med plats för rubrik och grafik</a:t>
            </a:r>
            <a:endParaRPr lang="en-US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89965E2-1FC4-8D4B-95FB-74E9CE5880A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011890" y="1882588"/>
            <a:ext cx="7120219" cy="2427007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cxnSp>
        <p:nvCxnSpPr>
          <p:cNvPr id="13" name="Rak 12">
            <a:extLst>
              <a:ext uri="{FF2B5EF4-FFF2-40B4-BE49-F238E27FC236}">
                <a16:creationId xmlns:a16="http://schemas.microsoft.com/office/drawing/2014/main" id="{17154107-3C32-3549-955E-5D2154AD6177}"/>
              </a:ext>
            </a:extLst>
          </p:cNvPr>
          <p:cNvCxnSpPr/>
          <p:nvPr userDrawn="1"/>
        </p:nvCxnSpPr>
        <p:spPr>
          <a:xfrm>
            <a:off x="-6724" y="4752000"/>
            <a:ext cx="91476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ruta 15">
            <a:extLst>
              <a:ext uri="{FF2B5EF4-FFF2-40B4-BE49-F238E27FC236}">
                <a16:creationId xmlns:a16="http://schemas.microsoft.com/office/drawing/2014/main" id="{97935420-1199-5C45-AE19-6BA8A0567F94}"/>
              </a:ext>
            </a:extLst>
          </p:cNvPr>
          <p:cNvSpPr txBox="1"/>
          <p:nvPr userDrawn="1"/>
        </p:nvSpPr>
        <p:spPr>
          <a:xfrm>
            <a:off x="4816240" y="4902366"/>
            <a:ext cx="454393" cy="131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Sida </a:t>
            </a:r>
            <a:fld id="{AD0127C6-9469-C446-BCA0-17521D814E32}" type="slidenum">
              <a:rPr lang="sv-SE" sz="8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Rak 16">
            <a:extLst>
              <a:ext uri="{FF2B5EF4-FFF2-40B4-BE49-F238E27FC236}">
                <a16:creationId xmlns:a16="http://schemas.microsoft.com/office/drawing/2014/main" id="{234C6C75-731E-D14C-A6EA-E42DCE4B4B90}"/>
              </a:ext>
            </a:extLst>
          </p:cNvPr>
          <p:cNvCxnSpPr>
            <a:cxnSpLocks/>
          </p:cNvCxnSpPr>
          <p:nvPr userDrawn="1"/>
        </p:nvCxnSpPr>
        <p:spPr>
          <a:xfrm flipV="1">
            <a:off x="4735709" y="4893222"/>
            <a:ext cx="0" cy="131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7">
            <a:extLst>
              <a:ext uri="{FF2B5EF4-FFF2-40B4-BE49-F238E27FC236}">
                <a16:creationId xmlns:a16="http://schemas.microsoft.com/office/drawing/2014/main" id="{0B9FA4FA-0778-E54B-9CE9-C38C0D880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3364" y="4874934"/>
            <a:ext cx="792000" cy="17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70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4846-BD40-1B44-B89F-0931D24C3CCC}" type="datetime1">
              <a:rPr lang="sv-SE" smtClean="0"/>
              <a:t>2023-02-02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33A40-8403-C44B-9D92-7664A8C6D7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98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2" r:id="rId3"/>
    <p:sldLayoutId id="2147483662" r:id="rId4"/>
    <p:sldLayoutId id="2147483673" r:id="rId5"/>
    <p:sldLayoutId id="2147483684" r:id="rId6"/>
    <p:sldLayoutId id="2147483676" r:id="rId7"/>
    <p:sldLayoutId id="2147483683" r:id="rId8"/>
    <p:sldLayoutId id="2147483674" r:id="rId9"/>
    <p:sldLayoutId id="2147483675" r:id="rId10"/>
    <p:sldLayoutId id="2147483677" r:id="rId11"/>
    <p:sldLayoutId id="2147483678" r:id="rId12"/>
    <p:sldLayoutId id="2147483679" r:id="rId13"/>
    <p:sldLayoutId id="2147483680" r:id="rId14"/>
    <p:sldLayoutId id="2147483681" r:id="rId15"/>
  </p:sldLayoutIdLst>
  <p:hf hdr="0" ftr="0" dt="0"/>
  <p:txStyles>
    <p:titleStyle>
      <a:lvl1pPr algn="l" defTabSz="685800" rtl="0" eaLnBrk="1" latinLnBrk="0" hangingPunct="1">
        <a:lnSpc>
          <a:spcPts val="3800"/>
        </a:lnSpc>
        <a:spcBef>
          <a:spcPct val="0"/>
        </a:spcBef>
        <a:buNone/>
        <a:defRPr sz="3200" b="1" i="0" kern="1200">
          <a:solidFill>
            <a:srgbClr val="6928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44000" indent="-144000" algn="l" defTabSz="685800" rtl="0" eaLnBrk="1" latinLnBrk="0" hangingPunct="1">
        <a:lnSpc>
          <a:spcPts val="2000"/>
        </a:lnSpc>
        <a:spcBef>
          <a:spcPts val="1000"/>
        </a:spcBef>
        <a:buClr>
          <a:schemeClr val="accent6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4000" indent="-180000" algn="l" defTabSz="685800" rtl="0" eaLnBrk="1" latinLnBrk="0" hangingPunct="1">
        <a:lnSpc>
          <a:spcPts val="2000"/>
        </a:lnSpc>
        <a:spcBef>
          <a:spcPts val="200"/>
        </a:spcBef>
        <a:buClr>
          <a:schemeClr val="accent6"/>
        </a:buClr>
        <a:buFont typeface="Systemtypsnitt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24000" indent="-180000" algn="l" defTabSz="685800" rtl="0" eaLnBrk="1" latinLnBrk="0" hangingPunct="1">
        <a:lnSpc>
          <a:spcPts val="2000"/>
        </a:lnSpc>
        <a:spcBef>
          <a:spcPts val="200"/>
        </a:spcBef>
        <a:buClr>
          <a:schemeClr val="accent6"/>
        </a:buClr>
        <a:buSzPct val="100000"/>
        <a:buFont typeface="Systemtypsnitt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4000" indent="-180000" algn="l" defTabSz="685800" rtl="0" eaLnBrk="1" latinLnBrk="0" hangingPunct="1">
        <a:lnSpc>
          <a:spcPts val="2000"/>
        </a:lnSpc>
        <a:spcBef>
          <a:spcPts val="200"/>
        </a:spcBef>
        <a:buClr>
          <a:schemeClr val="accent6"/>
        </a:buClr>
        <a:buSzPct val="100000"/>
        <a:buFont typeface="Systemtypsnitt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24000" indent="-180000" algn="l" defTabSz="685800" rtl="0" eaLnBrk="1" latinLnBrk="0" hangingPunct="1">
        <a:lnSpc>
          <a:spcPts val="2000"/>
        </a:lnSpc>
        <a:spcBef>
          <a:spcPts val="200"/>
        </a:spcBef>
        <a:buClr>
          <a:schemeClr val="accent6"/>
        </a:buClr>
        <a:buFont typeface="Systemtypsnitt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ubrik 31">
            <a:extLst>
              <a:ext uri="{FF2B5EF4-FFF2-40B4-BE49-F238E27FC236}">
                <a16:creationId xmlns:a16="http://schemas.microsoft.com/office/drawing/2014/main" id="{FD655E66-B842-B644-902F-D48EEBB63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581120"/>
            <a:ext cx="6858000" cy="147994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Bedömning och betygssättning i slöjd</a:t>
            </a:r>
            <a:br>
              <a:rPr lang="sv-SE" dirty="0"/>
            </a:br>
            <a:br>
              <a:rPr lang="sv-SE" dirty="0"/>
            </a:br>
            <a:r>
              <a:rPr lang="sv-SE" sz="2800" dirty="0"/>
              <a:t>- ett uppdrag som börjar redan vid undervisningens planering</a:t>
            </a:r>
          </a:p>
        </p:txBody>
      </p:sp>
    </p:spTree>
    <p:extLst>
      <p:ext uri="{BB962C8B-B14F-4D97-AF65-F5344CB8AC3E}">
        <p14:creationId xmlns:p14="http://schemas.microsoft.com/office/powerpoint/2010/main" val="3657702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0D693-F0B1-DBF0-EE77-107C7008F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Formativ respons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D7939A-99AA-B388-A246-EA3F7590E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v-SE" b="1" dirty="0"/>
              <a:t>1. Vad	</a:t>
            </a:r>
            <a:r>
              <a:rPr lang="sv-SE" dirty="0"/>
              <a:t>	</a:t>
            </a:r>
          </a:p>
          <a:p>
            <a:r>
              <a:rPr lang="sv-SE" dirty="0"/>
              <a:t>Lärare och elev är överens om målet – vad som ska läras</a:t>
            </a:r>
          </a:p>
          <a:p>
            <a:pPr marL="0" indent="0">
              <a:buNone/>
            </a:pPr>
            <a:r>
              <a:rPr lang="sv-SE" b="1" dirty="0"/>
              <a:t>2. Varifrån</a:t>
            </a:r>
            <a:r>
              <a:rPr lang="sv-SE" dirty="0"/>
              <a:t>	</a:t>
            </a:r>
          </a:p>
          <a:p>
            <a:r>
              <a:rPr lang="sv-SE" dirty="0"/>
              <a:t>Utgångspunkt - var eleven befinner sig kunskapsmässigt</a:t>
            </a:r>
          </a:p>
          <a:p>
            <a:pPr marL="0" indent="0">
              <a:buNone/>
            </a:pPr>
            <a:r>
              <a:rPr lang="sv-SE" b="1" dirty="0"/>
              <a:t>3. Hur</a:t>
            </a:r>
            <a:r>
              <a:rPr lang="sv-SE" dirty="0"/>
              <a:t>		</a:t>
            </a:r>
          </a:p>
          <a:p>
            <a:r>
              <a:rPr lang="sv-SE" dirty="0"/>
              <a:t>Bidra till en strategi - inte ge svaret, utan en väg för att komma vidare</a:t>
            </a:r>
          </a:p>
          <a:p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A6C1966-E1C1-AB73-ABA0-6276ACE57E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3380B38-A045-DAB2-5351-9CD713712499}"/>
              </a:ext>
            </a:extLst>
          </p:cNvPr>
          <p:cNvSpPr/>
          <p:nvPr/>
        </p:nvSpPr>
        <p:spPr>
          <a:xfrm>
            <a:off x="0" y="0"/>
            <a:ext cx="3241624" cy="47513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DC6E4EDC-34C3-C988-B346-C78CBF02B6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6590" y="391510"/>
            <a:ext cx="1787901" cy="399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40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0D693-F0B1-DBF0-EE77-107C7008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399552"/>
            <a:ext cx="7909518" cy="92377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/>
              <a:t>Lärares olika förhållningssätt ger förutsättningar för olika lärande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D7939A-99AA-B388-A246-EA3F7590E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643232"/>
            <a:ext cx="8419968" cy="2838055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Läraren som instruerar</a:t>
            </a:r>
          </a:p>
          <a:p>
            <a:r>
              <a:rPr lang="sv-SE" dirty="0"/>
              <a:t>förmåga att formge och framställa föremål i olika material med hjälp av lämpliga verktyg och hantverkstekniker,</a:t>
            </a:r>
          </a:p>
          <a:p>
            <a:pPr marL="0" indent="0">
              <a:buNone/>
            </a:pPr>
            <a:r>
              <a:rPr lang="sv-SE" b="1" dirty="0"/>
              <a:t>Läraren som stöttar </a:t>
            </a:r>
          </a:p>
          <a:p>
            <a:r>
              <a:rPr lang="sv-SE" dirty="0"/>
              <a:t>förmåga att utveckla idéer samt välja… tillvägagångssätt ….</a:t>
            </a:r>
          </a:p>
          <a:p>
            <a:pPr marL="0" indent="0">
              <a:buNone/>
            </a:pPr>
            <a:r>
              <a:rPr lang="sv-SE" b="1" dirty="0"/>
              <a:t>Läraren som skapar förståelse </a:t>
            </a:r>
          </a:p>
          <a:p>
            <a:r>
              <a:rPr lang="sv-SE" dirty="0"/>
              <a:t>förmåga att reflektera över arbetsprocesser och resultat utifrån kvalitet, uttryck och hållbar utveckling.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0207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0D693-F0B1-DBF0-EE77-107C7008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399552"/>
            <a:ext cx="7909518" cy="923772"/>
          </a:xfrm>
        </p:spPr>
        <p:txBody>
          <a:bodyPr/>
          <a:lstStyle/>
          <a:p>
            <a:pPr marL="0" indent="0">
              <a:buNone/>
            </a:pPr>
            <a:r>
              <a:rPr lang="sv-SE" sz="3200" dirty="0"/>
              <a:t>Reflektion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D7939A-99AA-B388-A246-EA3F7590E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583532"/>
            <a:ext cx="8419968" cy="3160416"/>
          </a:xfrm>
        </p:spPr>
        <p:txBody>
          <a:bodyPr/>
          <a:lstStyle/>
          <a:p>
            <a:r>
              <a:rPr lang="sv-SE" dirty="0"/>
              <a:t>inför, under och efter ett arbetsområde</a:t>
            </a:r>
          </a:p>
          <a:p>
            <a:r>
              <a:rPr lang="sv-SE" dirty="0"/>
              <a:t>först, sist eller mitt i lektionen</a:t>
            </a:r>
          </a:p>
          <a:p>
            <a:r>
              <a:rPr lang="sv-SE" dirty="0"/>
              <a:t>kopplat till pågående arbetsområde och aktuella lärandemål</a:t>
            </a:r>
          </a:p>
          <a:p>
            <a:r>
              <a:rPr lang="sv-SE" dirty="0"/>
              <a:t>varierande former för reflektion – muntligt eller skriftligt, enskilt eller i grupp</a:t>
            </a:r>
          </a:p>
          <a:p>
            <a:r>
              <a:rPr lang="sv-SE" dirty="0"/>
              <a:t>använd autentiska elevexempel som underlag för reflektion</a:t>
            </a:r>
          </a:p>
          <a:p>
            <a:r>
              <a:rPr lang="sv-SE" dirty="0"/>
              <a:t>formulera reflektionsfrågor redan i planeringen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4475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FDFFC5-E537-0143-3F1F-BABABE62C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70464"/>
            <a:ext cx="9144000" cy="923772"/>
          </a:xfrm>
        </p:spPr>
        <p:txBody>
          <a:bodyPr/>
          <a:lstStyle/>
          <a:p>
            <a:r>
              <a:rPr lang="sv-SE" dirty="0"/>
              <a:t>Från planering till genomförande och betygssättning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9FB21E31-D393-6BAA-E6EE-84AB76F227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9606" y="1702808"/>
            <a:ext cx="7607808" cy="287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09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7DE4F9-7CA9-7801-6220-D40FABAA0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Bestämmelser för betygssättning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06F69C-38BF-8C0A-5D8E-AF1B7F2AD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Principer för betygssättning </a:t>
            </a:r>
          </a:p>
          <a:p>
            <a:r>
              <a:rPr lang="sv-SE" dirty="0"/>
              <a:t>Kravgränserna för betygen D−A är mindre skarpa än i Lgr11</a:t>
            </a:r>
          </a:p>
          <a:p>
            <a:r>
              <a:rPr lang="sv-SE" dirty="0"/>
              <a:t>Läraren ska sätta det betyg som bäst motsvarar elevens kunskaper med hjälp av betygskriterierna</a:t>
            </a:r>
          </a:p>
          <a:p>
            <a:r>
              <a:rPr lang="sv-SE" dirty="0"/>
              <a:t>För betyget E (Godkänt) behålls regeln om att elevens kunskaper måste motsvara samtliga betygskriterier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3C6AB6C8-A49E-F0A0-C7C1-C4BEED274B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443903D-CD69-E056-3788-5109DC0F7ACE}"/>
              </a:ext>
            </a:extLst>
          </p:cNvPr>
          <p:cNvSpPr/>
          <p:nvPr/>
        </p:nvSpPr>
        <p:spPr>
          <a:xfrm>
            <a:off x="-9848" y="0"/>
            <a:ext cx="3241624" cy="47513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119FD262-1241-8132-38AC-61C2C89AA6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4308" y="370779"/>
            <a:ext cx="1960801" cy="415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56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CCF9DE-9AE7-ECBA-3CD5-78419DEAF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8359008" cy="923772"/>
          </a:xfrm>
        </p:spPr>
        <p:txBody>
          <a:bodyPr/>
          <a:lstStyle/>
          <a:p>
            <a:r>
              <a:rPr lang="sv-SE" sz="3200" dirty="0">
                <a:latin typeface="+mn-lt"/>
              </a:rPr>
              <a:t>Sambedömning i slöjd – en förutsättning och en styrka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7479C7-EFA2-4D8E-0545-3038FE72E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810373"/>
            <a:ext cx="8176128" cy="2838055"/>
          </a:xfrm>
        </p:spPr>
        <p:txBody>
          <a:bodyPr/>
          <a:lstStyle/>
          <a:p>
            <a:r>
              <a:rPr lang="sv-SE" dirty="0"/>
              <a:t>Slöjd är ett ämne med en kursplan och ett betyg – men undervisas på de flesta skolor av två lärare.</a:t>
            </a:r>
          </a:p>
          <a:p>
            <a:r>
              <a:rPr lang="sv-SE" dirty="0"/>
              <a:t> Såväl termins- som slutbetyg bygger på en bedömning av de kunskaper som eleven har inhämtat i ämnet fram till och med betygssättningstillfället. </a:t>
            </a:r>
          </a:p>
          <a:p>
            <a:r>
              <a:rPr lang="sv-SE" dirty="0"/>
              <a:t>En sambedömning är därmed en förutsättning för att sätta ett betyg grundat på elevens sammantagna kunskaper - inte enbart kunskaper från innevarande termin. </a:t>
            </a:r>
          </a:p>
          <a:p>
            <a:r>
              <a:rPr lang="sv-SE" dirty="0"/>
              <a:t>Se sambedömning som en styrka!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0798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3D7F89-C1E7-C395-A49C-E457E82B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890"/>
            <a:ext cx="9144000" cy="923772"/>
          </a:xfrm>
        </p:spPr>
        <p:txBody>
          <a:bodyPr/>
          <a:lstStyle/>
          <a:p>
            <a:pPr algn="ctr"/>
            <a:r>
              <a:rPr lang="sv-SE" sz="2000" dirty="0"/>
              <a:t>Summering: från planering till genomförande och betygssättning</a:t>
            </a:r>
          </a:p>
        </p:txBody>
      </p:sp>
      <p:graphicFrame>
        <p:nvGraphicFramePr>
          <p:cNvPr id="7" name="Tabell 4">
            <a:extLst>
              <a:ext uri="{FF2B5EF4-FFF2-40B4-BE49-F238E27FC236}">
                <a16:creationId xmlns:a16="http://schemas.microsoft.com/office/drawing/2014/main" id="{ECA010E5-6979-D04D-FCAB-911503FCBF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238218"/>
              </p:ext>
            </p:extLst>
          </p:nvPr>
        </p:nvGraphicFramePr>
        <p:xfrm>
          <a:off x="127590" y="775856"/>
          <a:ext cx="8856921" cy="3859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07">
                  <a:extLst>
                    <a:ext uri="{9D8B030D-6E8A-4147-A177-3AD203B41FA5}">
                      <a16:colId xmlns:a16="http://schemas.microsoft.com/office/drawing/2014/main" val="3339560820"/>
                    </a:ext>
                  </a:extLst>
                </a:gridCol>
                <a:gridCol w="2952307">
                  <a:extLst>
                    <a:ext uri="{9D8B030D-6E8A-4147-A177-3AD203B41FA5}">
                      <a16:colId xmlns:a16="http://schemas.microsoft.com/office/drawing/2014/main" val="1967642694"/>
                    </a:ext>
                  </a:extLst>
                </a:gridCol>
                <a:gridCol w="2952307">
                  <a:extLst>
                    <a:ext uri="{9D8B030D-6E8A-4147-A177-3AD203B41FA5}">
                      <a16:colId xmlns:a16="http://schemas.microsoft.com/office/drawing/2014/main" val="3031355501"/>
                    </a:ext>
                  </a:extLst>
                </a:gridCol>
              </a:tblGrid>
              <a:tr h="3410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1000" dirty="0">
                          <a:solidFill>
                            <a:schemeClr val="bg1"/>
                          </a:solidFill>
                        </a:rPr>
                        <a:t>Planering</a:t>
                      </a:r>
                    </a:p>
                  </a:txBody>
                  <a:tcPr marL="67133" marR="67133" marT="33566" marB="3356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1000" dirty="0">
                          <a:solidFill>
                            <a:schemeClr val="bg1"/>
                          </a:solidFill>
                        </a:rPr>
                        <a:t>Genomförande</a:t>
                      </a:r>
                    </a:p>
                  </a:txBody>
                  <a:tcPr marL="67133" marR="67133" marT="33566" marB="3356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1000" dirty="0">
                          <a:solidFill>
                            <a:schemeClr val="bg1"/>
                          </a:solidFill>
                        </a:rPr>
                        <a:t>Betygssättning</a:t>
                      </a:r>
                    </a:p>
                  </a:txBody>
                  <a:tcPr marL="67133" marR="67133" marT="33566" marB="33566"/>
                </a:tc>
                <a:extLst>
                  <a:ext uri="{0D108BD9-81ED-4DB2-BD59-A6C34878D82A}">
                    <a16:rowId xmlns:a16="http://schemas.microsoft.com/office/drawing/2014/main" val="1396396408"/>
                  </a:ext>
                </a:extLst>
              </a:tr>
              <a:tr h="621127">
                <a:tc>
                  <a:txBody>
                    <a:bodyPr/>
                    <a:lstStyle/>
                    <a:p>
                      <a:r>
                        <a:rPr lang="sv-SE" sz="1200" dirty="0"/>
                        <a:t>Lärandemål (syftet),</a:t>
                      </a:r>
                      <a:r>
                        <a:rPr lang="sv-SE" sz="1200" baseline="0" dirty="0"/>
                        <a:t> görande (centralt innehåll), bedömningsgrunder (betygskriterierna)</a:t>
                      </a:r>
                      <a:endParaRPr lang="sv-SE" sz="1200" dirty="0"/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Informera och inspirera – vad ska läras, göras, och hur sker bedömning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Lärarens professionella bedömning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3469580250"/>
                  </a:ext>
                </a:extLst>
              </a:tr>
              <a:tr h="60944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Arbetsområdets del i helheten – progressionen, vad kan eleverna redan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Arbetsområdets benämning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Allt tillgängligt underlag – dokumenterat och det som läraren ”sett eller minns”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1723422783"/>
                  </a:ext>
                </a:extLst>
              </a:tr>
              <a:tr h="6211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Arbetsformer, grad av styrning, tid och reflektionsfrågor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Formativ respons – vad, varifrån och hur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Elevens visade kunskaper fram till och med betygssättningstillfället, även från tidigare terminer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2133311091"/>
                  </a:ext>
                </a:extLst>
              </a:tr>
              <a:tr h="436659">
                <a:tc>
                  <a:txBody>
                    <a:bodyPr/>
                    <a:lstStyle/>
                    <a:p>
                      <a:r>
                        <a:rPr lang="sv-SE" sz="1200" dirty="0"/>
                        <a:t>Lektionernas utformning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Lämpligt förhållningssätt i relation till aktuellt lärandemål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effectLst/>
                          <a:ea typeface="Times New Roman" panose="02020603050405020304" pitchFamily="18" charset="0"/>
                        </a:rPr>
                        <a:t>Det betyg som sammantaget bäst motsvarar elevens kunskaper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3593379852"/>
                  </a:ext>
                </a:extLst>
              </a:tr>
              <a:tr h="60944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Lämpliga bedömningsformer</a:t>
                      </a:r>
                    </a:p>
                    <a:p>
                      <a:endParaRPr lang="sv-SE" sz="1200" dirty="0">
                        <a:highlight>
                          <a:srgbClr val="FFFF00"/>
                        </a:highlight>
                      </a:endParaRP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solidFill>
                            <a:schemeClr val="tx1"/>
                          </a:solidFill>
                        </a:rPr>
                        <a:t>Reflektionsfrågor med fokus på aktuellt lärandemål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effectLst/>
                          <a:ea typeface="Times New Roman" panose="02020603050405020304" pitchFamily="18" charset="0"/>
                        </a:rPr>
                        <a:t>För E (godkänt) måste samtliga delar av betygskriterierna för E vara uppfyllda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905942644"/>
                  </a:ext>
                </a:extLst>
              </a:tr>
              <a:tr h="6211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Strategi för dokumentation av elevprestationer</a:t>
                      </a:r>
                    </a:p>
                    <a:p>
                      <a:endParaRPr lang="sv-SE" sz="1200" dirty="0"/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Dokumentation av </a:t>
                      </a:r>
                    </a:p>
                    <a:p>
                      <a:r>
                        <a:rPr lang="sv-SE" sz="1200" dirty="0"/>
                        <a:t>elevprestationer</a:t>
                      </a:r>
                    </a:p>
                  </a:txBody>
                  <a:tcPr marL="67133" marR="67133" marT="33570" marB="335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Sambedömning – ett ämne, två lärare, ett slöjdbetyg</a:t>
                      </a:r>
                    </a:p>
                  </a:txBody>
                  <a:tcPr marL="67133" marR="67133" marT="33570" marB="33570"/>
                </a:tc>
                <a:extLst>
                  <a:ext uri="{0D108BD9-81ED-4DB2-BD59-A6C34878D82A}">
                    <a16:rowId xmlns:a16="http://schemas.microsoft.com/office/drawing/2014/main" val="1549399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191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45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FDFFC5-E537-0143-3F1F-BABABE62C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70464"/>
            <a:ext cx="9144000" cy="923772"/>
          </a:xfrm>
        </p:spPr>
        <p:txBody>
          <a:bodyPr/>
          <a:lstStyle/>
          <a:p>
            <a:r>
              <a:rPr lang="sv-SE" dirty="0"/>
              <a:t>Från planering till genomförande och betygssättning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0314373-4030-F5D5-F4B5-C55F739712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096" y="1643814"/>
            <a:ext cx="7607808" cy="287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224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536A0B-A79B-95CE-A851-CF41725A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av ett arbetsområde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BE162D-7B61-CF0E-C6A0-D25097D0F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ska eleverna lära sig?</a:t>
            </a:r>
          </a:p>
          <a:p>
            <a:r>
              <a:rPr lang="sv-SE" dirty="0"/>
              <a:t>Vilka delar av kursplanens centrala innehåll är lämpliga i relation till avsedda lärandemål?</a:t>
            </a:r>
          </a:p>
          <a:p>
            <a:r>
              <a:rPr lang="sv-SE" dirty="0"/>
              <a:t>Vad ska bedömas och hur?</a:t>
            </a:r>
          </a:p>
          <a:p>
            <a:r>
              <a:rPr lang="sv-SE" dirty="0"/>
              <a:t>Vad kan eleverna och hur kan vi bygga vidare på det?</a:t>
            </a:r>
          </a:p>
          <a:p>
            <a:r>
              <a:rPr lang="sv-SE" dirty="0"/>
              <a:t>Arbetsområdets del i terminsplaneringen.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5CBF1F-45EC-D688-F7E5-A33FB82A95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99F0CEA-A7A5-50E6-DF6D-C66019EB71C0}"/>
              </a:ext>
            </a:extLst>
          </p:cNvPr>
          <p:cNvSpPr/>
          <p:nvPr/>
        </p:nvSpPr>
        <p:spPr>
          <a:xfrm>
            <a:off x="5902376" y="0"/>
            <a:ext cx="3241624" cy="47513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7FD3286-70EB-8DAF-FD01-E68D959AC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896560" y="392163"/>
            <a:ext cx="1433468" cy="396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0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2274A7-D033-7639-D1E3-B5D6498D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Ett exempel (åk 7 - 9)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5BD0B9-75F8-543B-6C47-B0BB68978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427544"/>
            <a:ext cx="8042016" cy="283805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Arbetsområdets lärandemål</a:t>
            </a:r>
          </a:p>
          <a:p>
            <a:r>
              <a:rPr lang="sv-SE" b="1" dirty="0"/>
              <a:t>Form, formgivning, uttryck, design, idéutveckling, skissa och använda modeller.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dirty="0"/>
              <a:t>Koppling till kursplanens långsiktiga mål:</a:t>
            </a:r>
          </a:p>
          <a:p>
            <a:r>
              <a:rPr lang="sv-SE" dirty="0"/>
              <a:t>Förmågan att </a:t>
            </a:r>
            <a:r>
              <a:rPr lang="sv-SE" b="1" dirty="0"/>
              <a:t>formge</a:t>
            </a:r>
            <a:r>
              <a:rPr lang="sv-SE" dirty="0"/>
              <a:t> och framställa slöjdföremål…</a:t>
            </a:r>
          </a:p>
          <a:p>
            <a:r>
              <a:rPr lang="sv-SE" dirty="0"/>
              <a:t>Förmåga att reflektera över arbetsprocesser och resultat utifrån </a:t>
            </a:r>
            <a:r>
              <a:rPr lang="sv-SE" b="1" dirty="0"/>
              <a:t>… uttryck…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044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2274A7-D033-7639-D1E3-B5D6498D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Ett exempel (åk 7 - 9) forts.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5BD0B9-75F8-543B-6C47-B0BB68978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369272"/>
            <a:ext cx="8208000" cy="313828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Relevanta delar från kursplanens centrala innehåll:</a:t>
            </a:r>
          </a:p>
          <a:p>
            <a:r>
              <a:rPr lang="sv-SE" dirty="0"/>
              <a:t>Två- och tredimensionella skisser, modeller, … såväl med som utan digitala verktyg</a:t>
            </a:r>
          </a:p>
          <a:p>
            <a:r>
              <a:rPr lang="sv-SE" dirty="0"/>
              <a:t>Design, mode, konsthantverk och hemslöjd från olika kulturer och tider…</a:t>
            </a:r>
          </a:p>
          <a:p>
            <a:r>
              <a:rPr lang="sv-SE" dirty="0"/>
              <a:t>Hur färg, form och material kan kombineras för att skapa personliga uttryck i egna slöjdföremål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Delar av betygskriterierna med bäring på ovanstående (exempel för betygsnivå C):</a:t>
            </a:r>
          </a:p>
          <a:p>
            <a:r>
              <a:rPr lang="sv-SE" dirty="0"/>
              <a:t>…formger och framställer slöjdföremål på ett genomarbetat sätt.</a:t>
            </a:r>
          </a:p>
          <a:p>
            <a:r>
              <a:rPr lang="sv-SE" dirty="0"/>
              <a:t>…prövar och omprövar då hur material och hantverkstekniker kan kombineras med hänsyn till föremålens form… </a:t>
            </a:r>
          </a:p>
          <a:p>
            <a:r>
              <a:rPr lang="sv-SE" dirty="0"/>
              <a:t>Eleven för utvecklade resonemang om arbetsprocessen…hur det…påverkat … uttrycket…</a:t>
            </a:r>
          </a:p>
          <a:p>
            <a:pPr marL="0" indent="0">
              <a:buNone/>
            </a:pPr>
            <a:endParaRPr lang="sv-SE" b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1786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9EEB9A-39DC-935F-B0E6-4025FA4DD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321696"/>
            <a:ext cx="7909518" cy="923772"/>
          </a:xfrm>
        </p:spPr>
        <p:txBody>
          <a:bodyPr/>
          <a:lstStyle/>
          <a:p>
            <a:r>
              <a:rPr lang="sv-SE" dirty="0"/>
              <a:t>Ytterligare faktorer att överväga vid utformning av arbetsområdet för att ge: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39D4BC-DBF4-7E25-8357-BB450005D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00" y="1618848"/>
            <a:ext cx="8224896" cy="2838055"/>
          </a:xfrm>
        </p:spPr>
        <p:txBody>
          <a:bodyPr/>
          <a:lstStyle/>
          <a:p>
            <a:r>
              <a:rPr lang="sv-SE" sz="1600" dirty="0"/>
              <a:t>eleverna förutsättningar att uppnå avsett lärande, </a:t>
            </a:r>
          </a:p>
          <a:p>
            <a:r>
              <a:rPr lang="sv-SE" sz="1600" dirty="0"/>
              <a:t>eleverna möjligheter att visa sitt kunnande, </a:t>
            </a:r>
          </a:p>
          <a:p>
            <a:r>
              <a:rPr lang="sv-SE" sz="1600" dirty="0"/>
              <a:t>läraren ett relevant bedömningsunderlag</a:t>
            </a:r>
          </a:p>
          <a:p>
            <a:r>
              <a:rPr lang="sv-SE" sz="1600" dirty="0"/>
              <a:t>Graden av frihet - styrning</a:t>
            </a:r>
          </a:p>
          <a:p>
            <a:r>
              <a:rPr lang="sv-SE" sz="1600" dirty="0"/>
              <a:t>Arbetsform: individuellt – par - grupp</a:t>
            </a:r>
          </a:p>
          <a:p>
            <a:r>
              <a:rPr lang="sv-SE" sz="1600" dirty="0"/>
              <a:t>Presentation – introduktion - inspiration till ett arbetsområde</a:t>
            </a:r>
          </a:p>
          <a:p>
            <a:r>
              <a:rPr lang="sv-SE" sz="1600" dirty="0"/>
              <a:t>Lektionernas utformning: gemensam start – genomgångar - slut etc.</a:t>
            </a:r>
          </a:p>
          <a:p>
            <a:r>
              <a:rPr lang="sv-SE" sz="1600" dirty="0"/>
              <a:t>Hur förklara och konkretisera bedömningsgrunder och nivåer (A - C - E)</a:t>
            </a:r>
          </a:p>
          <a:p>
            <a:r>
              <a:rPr lang="sv-SE" sz="1600" dirty="0"/>
              <a:t>Bedömningsformer: på vilka sätt ska eleverna visa sitt kunnande?</a:t>
            </a:r>
          </a:p>
          <a:p>
            <a:r>
              <a:rPr lang="sv-SE" sz="1600" dirty="0"/>
              <a:t>Hur ska jag som lärare veta och minnas vad eleverna visat för kunnande?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905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FDFFC5-E537-0143-3F1F-BABABE62C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70464"/>
            <a:ext cx="9144000" cy="923772"/>
          </a:xfrm>
        </p:spPr>
        <p:txBody>
          <a:bodyPr/>
          <a:lstStyle/>
          <a:p>
            <a:r>
              <a:rPr lang="sv-SE" dirty="0"/>
              <a:t>Från planering till genomförande och betygssättning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0314373-4030-F5D5-F4B5-C55F739712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096" y="1643814"/>
            <a:ext cx="7607808" cy="287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0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5EB52D-B737-4037-23DC-7C2C336F7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Introduktion och presentation av arbetsområdet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98371D-D067-B3E8-A252-C0F326F9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356" y="2305445"/>
            <a:ext cx="4915350" cy="2838055"/>
          </a:xfrm>
        </p:spPr>
        <p:txBody>
          <a:bodyPr/>
          <a:lstStyle/>
          <a:p>
            <a:r>
              <a:rPr lang="sv-SE" dirty="0"/>
              <a:t>Informera</a:t>
            </a:r>
          </a:p>
          <a:p>
            <a:r>
              <a:rPr lang="sv-SE" dirty="0"/>
              <a:t>Utveckla förståelse</a:t>
            </a:r>
          </a:p>
          <a:p>
            <a:r>
              <a:rPr lang="sv-SE" dirty="0"/>
              <a:t>Inspirera och skapa engagemang</a:t>
            </a:r>
          </a:p>
          <a:p>
            <a:r>
              <a:rPr lang="sv-SE" dirty="0"/>
              <a:t>Ge utrymme för elevinflytande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1D19384-B3B9-A3E5-977A-6A51911928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A5D5C85-BE24-DC86-ADDE-FEEC1F902D19}"/>
              </a:ext>
            </a:extLst>
          </p:cNvPr>
          <p:cNvSpPr/>
          <p:nvPr/>
        </p:nvSpPr>
        <p:spPr>
          <a:xfrm>
            <a:off x="5902376" y="0"/>
            <a:ext cx="3241624" cy="47513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2280D3EC-92EC-5142-DDF4-A80EF49BA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93203" y="318495"/>
            <a:ext cx="1527709" cy="41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1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FDFFC5-E537-0143-3F1F-BABABE62C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70464"/>
            <a:ext cx="9144000" cy="923772"/>
          </a:xfrm>
        </p:spPr>
        <p:txBody>
          <a:bodyPr/>
          <a:lstStyle/>
          <a:p>
            <a:r>
              <a:rPr lang="sv-SE" dirty="0"/>
              <a:t>Arbetsområdets benämning</a:t>
            </a:r>
          </a:p>
        </p:txBody>
      </p:sp>
      <p:pic>
        <p:nvPicPr>
          <p:cNvPr id="4" name="Bild 3">
            <a:extLst>
              <a:ext uri="{FF2B5EF4-FFF2-40B4-BE49-F238E27FC236}">
                <a16:creationId xmlns:a16="http://schemas.microsoft.com/office/drawing/2014/main" id="{43A27FED-C77B-11BA-3318-D43FAB05A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56944" y="1294236"/>
            <a:ext cx="6230112" cy="323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2">
      <a:dk1>
        <a:srgbClr val="000000"/>
      </a:dk1>
      <a:lt1>
        <a:srgbClr val="FFFFFF"/>
      </a:lt1>
      <a:dk2>
        <a:srgbClr val="000000"/>
      </a:dk2>
      <a:lt2>
        <a:srgbClr val="00414C"/>
      </a:lt2>
      <a:accent1>
        <a:srgbClr val="692859"/>
      </a:accent1>
      <a:accent2>
        <a:srgbClr val="DCEAEA"/>
      </a:accent2>
      <a:accent3>
        <a:srgbClr val="F59C00"/>
      </a:accent3>
      <a:accent4>
        <a:srgbClr val="EF7748"/>
      </a:accent4>
      <a:accent5>
        <a:srgbClr val="497E89"/>
      </a:accent5>
      <a:accent6>
        <a:srgbClr val="B1451C"/>
      </a:accent6>
      <a:hlink>
        <a:srgbClr val="6928C1"/>
      </a:hlink>
      <a:folHlink>
        <a:srgbClr val="6928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olverket 2019 blue" id="{79185E14-5A11-0940-8115-E85BE4EF6FC7}" vid="{7C41BC94-2310-6D42-9633-1D489B49A33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Skolverket 2020 blue</Template>
  <TotalTime>56</TotalTime>
  <Words>826</Words>
  <Application>Microsoft Office PowerPoint</Application>
  <PresentationFormat>Bildspel på skärmen (16:9)</PresentationFormat>
  <Paragraphs>117</Paragraphs>
  <Slides>17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3" baseType="lpstr">
      <vt:lpstr>Arial</vt:lpstr>
      <vt:lpstr>Calibri</vt:lpstr>
      <vt:lpstr>Source Sans Pro</vt:lpstr>
      <vt:lpstr>Systemtypsnitt</vt:lpstr>
      <vt:lpstr>Times New Roman</vt:lpstr>
      <vt:lpstr>Office-tema</vt:lpstr>
      <vt:lpstr>Bedömning och betygssättning i slöjd  - ett uppdrag som börjar redan vid undervisningens planering</vt:lpstr>
      <vt:lpstr>Från planering till genomförande och betygssättning</vt:lpstr>
      <vt:lpstr>Planering av ett arbetsområde</vt:lpstr>
      <vt:lpstr>Ett exempel (åk 7 - 9)</vt:lpstr>
      <vt:lpstr>Ett exempel (åk 7 - 9) forts.</vt:lpstr>
      <vt:lpstr>Ytterligare faktorer att överväga vid utformning av arbetsområdet för att ge:</vt:lpstr>
      <vt:lpstr>Från planering till genomförande och betygssättning</vt:lpstr>
      <vt:lpstr>Introduktion och presentation av arbetsområdet</vt:lpstr>
      <vt:lpstr>Arbetsområdets benämning</vt:lpstr>
      <vt:lpstr>Formativ respons</vt:lpstr>
      <vt:lpstr>Lärares olika förhållningssätt ger förutsättningar för olika lärande</vt:lpstr>
      <vt:lpstr>Reflektion</vt:lpstr>
      <vt:lpstr>Från planering till genomförande och betygssättning</vt:lpstr>
      <vt:lpstr>Bestämmelser för betygssättning   </vt:lpstr>
      <vt:lpstr>Sambedömning i slöjd – en förutsättning och en styrka</vt:lpstr>
      <vt:lpstr>Summering: från planering till genomförande och betygssättning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Visuri</dc:creator>
  <cp:lastModifiedBy>Laila Guvå</cp:lastModifiedBy>
  <cp:revision>33</cp:revision>
  <dcterms:created xsi:type="dcterms:W3CDTF">2022-11-25T08:57:13Z</dcterms:created>
  <dcterms:modified xsi:type="dcterms:W3CDTF">2023-02-02T14:36:56Z</dcterms:modified>
</cp:coreProperties>
</file>